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Gelasio" panose="020B0604020202020204" charset="0"/>
      <p:regular r:id="rId17"/>
    </p:embeddedFont>
    <p:embeddedFont>
      <p:font typeface="Gelasio Semi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-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5312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istillery.com/blog/a-thanksgiving-tribute-to-your-engineering-team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125629" y="1766851"/>
            <a:ext cx="7315200" cy="3315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Mini Project By Team-D</a:t>
            </a:r>
          </a:p>
          <a:p>
            <a:pPr marL="0" indent="0" algn="l">
              <a:lnSpc>
                <a:spcPts val="5550"/>
              </a:lnSpc>
              <a:buNone/>
            </a:pPr>
            <a:endParaRPr lang="en-US" sz="4450" dirty="0">
              <a:solidFill>
                <a:srgbClr val="484237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endParaRPr lang="en-US" sz="4450" dirty="0">
              <a:solidFill>
                <a:srgbClr val="484237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Honda Car Data Scraping Using Jupyter Notebook</a:t>
            </a:r>
            <a:endParaRPr lang="en-US" sz="44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5C3598-03E5-B086-07BF-BD899E6AD16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rcRect r="46147"/>
          <a:stretch>
            <a:fillRect/>
          </a:stretch>
        </p:blipFill>
        <p:spPr>
          <a:xfrm>
            <a:off x="189571" y="835171"/>
            <a:ext cx="6768790" cy="69455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EB738E7-7240-8E96-CCFF-F6875F7C0CA2}"/>
              </a:ext>
            </a:extLst>
          </p:cNvPr>
          <p:cNvSpPr txBox="1"/>
          <p:nvPr/>
        </p:nvSpPr>
        <p:spPr>
          <a:xfrm>
            <a:off x="7315200" y="1404740"/>
            <a:ext cx="41315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IN" dirty="0"/>
              <a:t> 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note on a computer&#10;&#10;AI-generated content may be incorrect.">
            <a:extLst>
              <a:ext uri="{FF2B5EF4-FFF2-40B4-BE49-F238E27FC236}">
                <a16:creationId xmlns:a16="http://schemas.microsoft.com/office/drawing/2014/main" id="{69BCFD9C-7B0D-F916-B536-EB96B76787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167268"/>
            <a:ext cx="14730761" cy="839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441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9131" y="816650"/>
            <a:ext cx="7606784" cy="597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Meet Our Team: </a:t>
            </a:r>
            <a:endParaRPr lang="en-US" sz="3750" dirty="0"/>
          </a:p>
        </p:txBody>
      </p:sp>
      <p:sp>
        <p:nvSpPr>
          <p:cNvPr id="4" name="Shape 2"/>
          <p:cNvSpPr/>
          <p:nvPr/>
        </p:nvSpPr>
        <p:spPr>
          <a:xfrm>
            <a:off x="669131" y="2026444"/>
            <a:ext cx="6550462" cy="1147048"/>
          </a:xfrm>
          <a:prstGeom prst="roundRect">
            <a:avLst>
              <a:gd name="adj" fmla="val 9566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Shape 3"/>
          <p:cNvSpPr/>
          <p:nvPr/>
        </p:nvSpPr>
        <p:spPr>
          <a:xfrm>
            <a:off x="646271" y="2026444"/>
            <a:ext cx="91440" cy="1147048"/>
          </a:xfrm>
          <a:prstGeom prst="roundRect">
            <a:avLst>
              <a:gd name="adj" fmla="val 313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951667" y="2240399"/>
            <a:ext cx="239006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cs typeface="Gelasio Semi Bold" pitchFamily="34" charset="-120"/>
              </a:rPr>
              <a:t>CHAITANYA JOGI  -</a:t>
            </a:r>
            <a:r>
              <a:rPr lang="en-US" sz="20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TEAM LEAD</a:t>
            </a:r>
            <a:endParaRPr lang="en-US" sz="2000" dirty="0"/>
          </a:p>
          <a:p>
            <a:pPr>
              <a:lnSpc>
                <a:spcPts val="2400"/>
              </a:lnSpc>
            </a:pPr>
            <a:endParaRPr lang="en-US" sz="2000" dirty="0"/>
          </a:p>
          <a:p>
            <a:pPr marL="0" indent="0" algn="l">
              <a:lnSpc>
                <a:spcPts val="2350"/>
              </a:lnSpc>
              <a:buNone/>
            </a:pP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51667" y="2653665"/>
            <a:ext cx="6053971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500" i="1" dirty="0">
                <a:solidFill>
                  <a:srgbClr val="746558"/>
                </a:solidFill>
                <a:latin typeface="Gelasio" pitchFamily="34" charset="0"/>
                <a:cs typeface="Gelasio" pitchFamily="34" charset="-120"/>
              </a:rPr>
              <a:t>Research lead | Quality Reviewer | Ppt &amp; Coordinator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410688" y="2026444"/>
            <a:ext cx="6550581" cy="1147048"/>
          </a:xfrm>
          <a:prstGeom prst="roundRect">
            <a:avLst>
              <a:gd name="adj" fmla="val 9566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7387828" y="2026444"/>
            <a:ext cx="91440" cy="1147048"/>
          </a:xfrm>
          <a:prstGeom prst="roundRect">
            <a:avLst>
              <a:gd name="adj" fmla="val 313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7693223" y="2240399"/>
            <a:ext cx="239006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DEEPAK CHOUDHARY - </a:t>
            </a:r>
            <a:r>
              <a:rPr lang="en-US" sz="20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TEAM LEAD</a:t>
            </a:r>
            <a:endParaRPr lang="en-US" sz="2000" dirty="0"/>
          </a:p>
          <a:p>
            <a:pPr marL="0" indent="0" algn="l">
              <a:lnSpc>
                <a:spcPts val="2350"/>
              </a:lnSpc>
              <a:buNone/>
            </a:pP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93223" y="2653665"/>
            <a:ext cx="6054090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Documentation Report Writer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669131" y="3364587"/>
            <a:ext cx="6550462" cy="1147048"/>
          </a:xfrm>
          <a:prstGeom prst="roundRect">
            <a:avLst>
              <a:gd name="adj" fmla="val 9566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3" name="Shape 11"/>
          <p:cNvSpPr/>
          <p:nvPr/>
        </p:nvSpPr>
        <p:spPr>
          <a:xfrm>
            <a:off x="646271" y="3364587"/>
            <a:ext cx="91440" cy="1147048"/>
          </a:xfrm>
          <a:prstGeom prst="roundRect">
            <a:avLst>
              <a:gd name="adj" fmla="val 313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951667" y="3578543"/>
            <a:ext cx="239006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MANOJ YANAMADALA - </a:t>
            </a:r>
            <a:r>
              <a:rPr lang="en-US" sz="20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CO-LEAD 1</a:t>
            </a:r>
            <a:endParaRPr lang="en-US" sz="2000" dirty="0"/>
          </a:p>
          <a:p>
            <a:pPr marL="0" indent="0" algn="l">
              <a:lnSpc>
                <a:spcPts val="2350"/>
              </a:lnSpc>
              <a:buNone/>
            </a:pP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951667" y="3991808"/>
            <a:ext cx="6053971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Presentation Designer 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7410688" y="3364587"/>
            <a:ext cx="6550581" cy="1147048"/>
          </a:xfrm>
          <a:prstGeom prst="roundRect">
            <a:avLst>
              <a:gd name="adj" fmla="val 9566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7387828" y="3364587"/>
            <a:ext cx="91440" cy="1147048"/>
          </a:xfrm>
          <a:prstGeom prst="roundRect">
            <a:avLst>
              <a:gd name="adj" fmla="val 313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7693223" y="3578543"/>
            <a:ext cx="239006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MOHD MUDABBIR - </a:t>
            </a:r>
            <a:r>
              <a:rPr lang="en-US" sz="20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CO-LEAD 2</a:t>
            </a:r>
            <a:endParaRPr lang="en-US" sz="2000" dirty="0"/>
          </a:p>
          <a:p>
            <a:pPr marL="0" indent="0" algn="l">
              <a:lnSpc>
                <a:spcPts val="2350"/>
              </a:lnSpc>
              <a:buNone/>
            </a:pP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693223" y="3991808"/>
            <a:ext cx="6054090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Web Scraping Developer -1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669131" y="4702731"/>
            <a:ext cx="6550462" cy="1147048"/>
          </a:xfrm>
          <a:prstGeom prst="roundRect">
            <a:avLst>
              <a:gd name="adj" fmla="val 9566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1" name="Shape 19"/>
          <p:cNvSpPr/>
          <p:nvPr/>
        </p:nvSpPr>
        <p:spPr>
          <a:xfrm>
            <a:off x="646271" y="4702731"/>
            <a:ext cx="91440" cy="1147048"/>
          </a:xfrm>
          <a:prstGeom prst="roundRect">
            <a:avLst>
              <a:gd name="adj" fmla="val 313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20"/>
          <p:cNvSpPr/>
          <p:nvPr/>
        </p:nvSpPr>
        <p:spPr>
          <a:xfrm>
            <a:off x="951667" y="4916686"/>
            <a:ext cx="239006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SOWMIYA S </a:t>
            </a:r>
            <a:r>
              <a:rPr lang="en-US" sz="185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- </a:t>
            </a:r>
            <a:r>
              <a:rPr lang="en-US" sz="2000" i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MEMBER</a:t>
            </a:r>
            <a:endParaRPr lang="en-US" sz="2000" dirty="0"/>
          </a:p>
          <a:p>
            <a:pPr marL="0" indent="0" algn="l">
              <a:lnSpc>
                <a:spcPts val="2350"/>
              </a:lnSpc>
              <a:buNone/>
            </a:pP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951667" y="5329952"/>
            <a:ext cx="6053971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Organizer</a:t>
            </a:r>
            <a:endParaRPr lang="en-US" sz="1500" dirty="0"/>
          </a:p>
        </p:txBody>
      </p:sp>
      <p:sp>
        <p:nvSpPr>
          <p:cNvPr id="24" name="Shape 22"/>
          <p:cNvSpPr/>
          <p:nvPr/>
        </p:nvSpPr>
        <p:spPr>
          <a:xfrm>
            <a:off x="7410688" y="4702731"/>
            <a:ext cx="6550581" cy="1147048"/>
          </a:xfrm>
          <a:prstGeom prst="roundRect">
            <a:avLst>
              <a:gd name="adj" fmla="val 9566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5" name="Shape 23"/>
          <p:cNvSpPr/>
          <p:nvPr/>
        </p:nvSpPr>
        <p:spPr>
          <a:xfrm>
            <a:off x="7387828" y="4702731"/>
            <a:ext cx="91440" cy="1147048"/>
          </a:xfrm>
          <a:prstGeom prst="roundRect">
            <a:avLst>
              <a:gd name="adj" fmla="val 313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Text 24"/>
          <p:cNvSpPr/>
          <p:nvPr/>
        </p:nvSpPr>
        <p:spPr>
          <a:xfrm>
            <a:off x="7693223" y="4916686"/>
            <a:ext cx="239006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SIVA ADAPA - </a:t>
            </a:r>
            <a:r>
              <a:rPr lang="en-US" sz="20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MEMBER</a:t>
            </a:r>
            <a:endParaRPr lang="en-US" sz="2000" dirty="0"/>
          </a:p>
          <a:p>
            <a:pPr marL="0" indent="0" algn="l">
              <a:lnSpc>
                <a:spcPts val="2350"/>
              </a:lnSpc>
              <a:buNone/>
            </a:pPr>
            <a:endParaRPr lang="en-US" sz="1850" dirty="0"/>
          </a:p>
        </p:txBody>
      </p:sp>
      <p:sp>
        <p:nvSpPr>
          <p:cNvPr id="27" name="Text 25"/>
          <p:cNvSpPr/>
          <p:nvPr/>
        </p:nvSpPr>
        <p:spPr>
          <a:xfrm>
            <a:off x="7693223" y="5329952"/>
            <a:ext cx="6054090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Web Scraping Developer -2</a:t>
            </a:r>
            <a:endParaRPr lang="en-US" sz="1500" dirty="0"/>
          </a:p>
        </p:txBody>
      </p:sp>
      <p:sp>
        <p:nvSpPr>
          <p:cNvPr id="28" name="Shape 26"/>
          <p:cNvSpPr/>
          <p:nvPr/>
        </p:nvSpPr>
        <p:spPr>
          <a:xfrm>
            <a:off x="669131" y="6040874"/>
            <a:ext cx="6550462" cy="1147048"/>
          </a:xfrm>
          <a:prstGeom prst="roundRect">
            <a:avLst>
              <a:gd name="adj" fmla="val 9566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9" name="Shape 27"/>
          <p:cNvSpPr/>
          <p:nvPr/>
        </p:nvSpPr>
        <p:spPr>
          <a:xfrm>
            <a:off x="646271" y="6040874"/>
            <a:ext cx="91440" cy="1147048"/>
          </a:xfrm>
          <a:prstGeom prst="roundRect">
            <a:avLst>
              <a:gd name="adj" fmla="val 313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0" name="Text 28"/>
          <p:cNvSpPr/>
          <p:nvPr/>
        </p:nvSpPr>
        <p:spPr>
          <a:xfrm>
            <a:off x="951667" y="6254829"/>
            <a:ext cx="239006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SYED HASANUDDIN </a:t>
            </a:r>
            <a:r>
              <a:rPr lang="en-US" sz="185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- </a:t>
            </a:r>
            <a:r>
              <a:rPr lang="en-US" sz="2000" i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MEMBER</a:t>
            </a:r>
            <a:endParaRPr lang="en-US" sz="2000" dirty="0"/>
          </a:p>
          <a:p>
            <a:pPr marL="0" indent="0" algn="l">
              <a:lnSpc>
                <a:spcPts val="2350"/>
              </a:lnSpc>
              <a:buNone/>
            </a:pPr>
            <a:endParaRPr lang="en-US" sz="1850" dirty="0"/>
          </a:p>
        </p:txBody>
      </p:sp>
      <p:sp>
        <p:nvSpPr>
          <p:cNvPr id="31" name="Text 29"/>
          <p:cNvSpPr/>
          <p:nvPr/>
        </p:nvSpPr>
        <p:spPr>
          <a:xfrm>
            <a:off x="951667" y="6668095"/>
            <a:ext cx="6053971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Implementation &amp;  Developer  -3</a:t>
            </a:r>
            <a:endParaRPr lang="en-US" sz="1500" dirty="0"/>
          </a:p>
        </p:txBody>
      </p:sp>
      <p:sp>
        <p:nvSpPr>
          <p:cNvPr id="32" name="Shape 30"/>
          <p:cNvSpPr/>
          <p:nvPr/>
        </p:nvSpPr>
        <p:spPr>
          <a:xfrm>
            <a:off x="7410688" y="6040874"/>
            <a:ext cx="6550581" cy="1147048"/>
          </a:xfrm>
          <a:prstGeom prst="roundRect">
            <a:avLst>
              <a:gd name="adj" fmla="val 9566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3" name="Shape 31"/>
          <p:cNvSpPr/>
          <p:nvPr/>
        </p:nvSpPr>
        <p:spPr>
          <a:xfrm>
            <a:off x="7387828" y="6040874"/>
            <a:ext cx="91440" cy="1147048"/>
          </a:xfrm>
          <a:prstGeom prst="roundRect">
            <a:avLst>
              <a:gd name="adj" fmla="val 313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4" name="Text 32"/>
          <p:cNvSpPr/>
          <p:nvPr/>
        </p:nvSpPr>
        <p:spPr>
          <a:xfrm>
            <a:off x="7693223" y="6254829"/>
            <a:ext cx="239006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KUKATAL KAMAL - </a:t>
            </a:r>
            <a:r>
              <a:rPr lang="en-US" sz="20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MEMBER</a:t>
            </a:r>
            <a:endParaRPr lang="en-US" sz="2000" dirty="0"/>
          </a:p>
          <a:p>
            <a:pPr marL="0" indent="0" algn="l">
              <a:lnSpc>
                <a:spcPts val="2350"/>
              </a:lnSpc>
              <a:buNone/>
            </a:pPr>
            <a:endParaRPr lang="en-US" sz="1850" dirty="0"/>
          </a:p>
        </p:txBody>
      </p:sp>
      <p:sp>
        <p:nvSpPr>
          <p:cNvPr id="35" name="Text 33"/>
          <p:cNvSpPr/>
          <p:nvPr/>
        </p:nvSpPr>
        <p:spPr>
          <a:xfrm>
            <a:off x="7693223" y="6668095"/>
            <a:ext cx="6054090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Cleaner</a:t>
            </a:r>
            <a:endParaRPr lang="en-US" sz="1500" dirty="0"/>
          </a:p>
        </p:txBody>
      </p:sp>
      <p:sp>
        <p:nvSpPr>
          <p:cNvPr id="36" name="Text 34"/>
          <p:cNvSpPr/>
          <p:nvPr/>
        </p:nvSpPr>
        <p:spPr>
          <a:xfrm>
            <a:off x="669131" y="7402949"/>
            <a:ext cx="13292137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text-focused design ensures a clear, professional introduction to each team member, emphasizing their roles and contributions.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425" y="576263"/>
            <a:ext cx="10111621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Introduction: Unlocking Data with Web Scraping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33425" y="1603058"/>
            <a:ext cx="6326148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Web scraping is the automated extraction of data from websites. It transforms unstructured web content into structured data, ready for analysis.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33425" y="2797493"/>
            <a:ext cx="6326148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scrape car data to gather market insights, analyze pricing trends, compare specifications, and inform purchasing decisions without manual, time-consuming data collection.</a:t>
            </a:r>
            <a:endParaRPr lang="en-US" sz="16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6077" y="1494089"/>
            <a:ext cx="6326148" cy="632614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88676"/>
            <a:ext cx="600039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Essential Tools &amp; Libraries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809280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57720" y="3000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Python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757720" y="3491032"/>
            <a:ext cx="54156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versatile programming language forming the backbone of our scraping script.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56884" y="2809280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420814" y="3000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BeautifulSoup (bs4)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420814" y="3491032"/>
            <a:ext cx="541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library for parsing HTML and XML documents, making it easy to navigate the parsed tree.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4670465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57720" y="48617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Requests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757720" y="5352217"/>
            <a:ext cx="54156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Simplifies sending HTTP requests, allowing us to fetch web pages.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56884" y="4670465"/>
            <a:ext cx="680442" cy="68044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420814" y="48617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Pandas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420814" y="5352217"/>
            <a:ext cx="54157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powerful data manipulation and analysis library, perfect for structuring our extracted data into DataFrames.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51879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Target Website: ACKO Drive - Honda Listings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412599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target was the ACKO Drive website, specifically their Honda car listings page. This page provides a wealth of information on various Honda models, including key specifications and pricing details. We focused on extracting data points crucial for comparative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4530"/>
            <a:ext cx="1130903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Web Scraping Workflow: A Step-by-Step Approach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025134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1592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Send HTTP Request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649623"/>
            <a:ext cx="6067782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Using the </a:t>
            </a:r>
            <a:r>
              <a:rPr lang="en-US" sz="175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requests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library to fetch the HTML content of the ACKO Drive Honda page.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025134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159204"/>
            <a:ext cx="29440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Parse HTML Content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649623"/>
            <a:ext cx="6067782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Utilizing </a:t>
            </a:r>
            <a:r>
              <a:rPr lang="en-US" sz="175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BeautifulSoup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to parse the raw HTML into a navigable object structure.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25102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759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Locate Car Cards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249591"/>
            <a:ext cx="6067782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Identifying specific HTML elements (e.g., </a:t>
            </a:r>
            <a:r>
              <a:rPr lang="en-US" sz="175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div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tags with particular classes) that contain individual car listing details.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25102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759172"/>
            <a:ext cx="29101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Extract Specific Data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249591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Drilling down within each car card to pull out relevant information like model name, price, and features.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425" y="576263"/>
            <a:ext cx="8394978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Extracted: Key Vehicle Information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33425" y="1603058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 Name:</a:t>
            </a: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E.g., Honda City, Honda Amaze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33425" y="2011680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Variants:</a:t>
            </a: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Different versions of a model (e.g., VX, ZX)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3425" y="2420303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Price Range:</a:t>
            </a: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Estimated cost of the vehicle (e.g., ₹9.5 L - ₹15 L)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33425" y="2828925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Fuel Type:</a:t>
            </a: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Petrol, Diesel, Electric, Hybrid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33425" y="3237548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Transmission:</a:t>
            </a: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Manual, Automatic (CVT, AMT)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33425" y="3646170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 Ratings:</a:t>
            </a: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Customer reviews or star ratings</a:t>
            </a:r>
            <a:endParaRPr lang="en-US" sz="16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447" y="1650206"/>
            <a:ext cx="6326148" cy="63261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05702"/>
            <a:ext cx="691872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Output &amp; DataFrame Structure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82630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After extraction, the data is structured into a Pandas DataFrame for easy analysis and manipulation. Each row represents a car variant, and each column a specific data point.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07262"/>
            <a:ext cx="13042821" cy="261651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801410" y="381488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028700" y="3958590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Honda City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637955" y="395859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 MT Petrol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243399" y="3958590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 - 13.9 lakh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197453" y="3958590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Petrol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151507" y="3958590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Manual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2105561" y="3958590"/>
            <a:ext cx="14966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4.5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446520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1028700" y="460890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Honda City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3637955" y="460890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ZX CVT Petrol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6243399" y="4608909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 - 15.0 lakh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8197453" y="4608909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Petrol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0151507" y="4608909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Automatic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2105561" y="4608909"/>
            <a:ext cx="14966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4.6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511552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20" name="Text 18"/>
          <p:cNvSpPr/>
          <p:nvPr/>
        </p:nvSpPr>
        <p:spPr>
          <a:xfrm>
            <a:off x="1028700" y="525922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Honda Amaze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3637955" y="525922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 MT Diesel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6243399" y="5259229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 -8.0 lakh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8197453" y="5259229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Diesel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0151507" y="5259229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Manual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12105561" y="5259229"/>
            <a:ext cx="14966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4.2</a:t>
            </a:r>
            <a:endParaRPr lang="en-US" sz="1750" dirty="0"/>
          </a:p>
        </p:txBody>
      </p:sp>
      <p:sp>
        <p:nvSpPr>
          <p:cNvPr id="26" name="Shape 24"/>
          <p:cNvSpPr/>
          <p:nvPr/>
        </p:nvSpPr>
        <p:spPr>
          <a:xfrm>
            <a:off x="801410" y="576584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7" name="Text 25"/>
          <p:cNvSpPr/>
          <p:nvPr/>
        </p:nvSpPr>
        <p:spPr>
          <a:xfrm>
            <a:off x="1028700" y="5909548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Honda Amaze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3637955" y="5909548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VX CVT Petrol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6243399" y="5909548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 -9.8 lakh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8197453" y="5909548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Petrol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10151507" y="5909548"/>
            <a:ext cx="14928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Automatic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12105561" y="5909548"/>
            <a:ext cx="14966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4.3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7596" y="723186"/>
            <a:ext cx="10271522" cy="548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Conclusion: Insights and Future Enhancements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767596" y="2039064"/>
            <a:ext cx="4218861" cy="5467231"/>
          </a:xfrm>
          <a:prstGeom prst="roundRect">
            <a:avLst>
              <a:gd name="adj" fmla="val 3468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67596" y="2008584"/>
            <a:ext cx="4218861" cy="121920"/>
          </a:xfrm>
          <a:prstGeom prst="roundRect">
            <a:avLst>
              <a:gd name="adj" fmla="val 26983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2548057" y="1710095"/>
            <a:ext cx="657939" cy="657939"/>
          </a:xfrm>
          <a:prstGeom prst="roundRect">
            <a:avLst>
              <a:gd name="adj" fmla="val 138979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2745462" y="1874520"/>
            <a:ext cx="26312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1017389" y="2587347"/>
            <a:ext cx="3188851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Importance of Scraping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1017389" y="3061573"/>
            <a:ext cx="3719274" cy="1403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Web scraping provides invaluable, real-time data for market research, competitive analysis, and data-driven decision-making.</a:t>
            </a:r>
            <a:endParaRPr lang="en-US" sz="17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389" y="4711779"/>
            <a:ext cx="3719274" cy="2544723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5205770" y="2039064"/>
            <a:ext cx="4218861" cy="5467231"/>
          </a:xfrm>
          <a:prstGeom prst="roundRect">
            <a:avLst>
              <a:gd name="adj" fmla="val 3468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5205770" y="2008584"/>
            <a:ext cx="4218861" cy="121920"/>
          </a:xfrm>
          <a:prstGeom prst="roundRect">
            <a:avLst>
              <a:gd name="adj" fmla="val 26983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6986230" y="1710095"/>
            <a:ext cx="657939" cy="657939"/>
          </a:xfrm>
          <a:prstGeom prst="roundRect">
            <a:avLst>
              <a:gd name="adj" fmla="val 138979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7183636" y="1874520"/>
            <a:ext cx="26312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5455563" y="2587347"/>
            <a:ext cx="2888575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Uses in Data Analysis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5455563" y="3061573"/>
            <a:ext cx="3719274" cy="1403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Extracted data can fuel predictive modeling, price optimization, trend identification, and comprehensive market segmentation.</a:t>
            </a:r>
            <a:endParaRPr lang="en-US" sz="1700" dirty="0"/>
          </a:p>
        </p:txBody>
      </p:sp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5563" y="4711779"/>
            <a:ext cx="3719274" cy="2544723"/>
          </a:xfrm>
          <a:prstGeom prst="rect">
            <a:avLst/>
          </a:prstGeom>
        </p:spPr>
      </p:pic>
      <p:sp>
        <p:nvSpPr>
          <p:cNvPr id="17" name="Shape 13"/>
          <p:cNvSpPr/>
          <p:nvPr/>
        </p:nvSpPr>
        <p:spPr>
          <a:xfrm>
            <a:off x="9643943" y="2039064"/>
            <a:ext cx="4218861" cy="5467231"/>
          </a:xfrm>
          <a:prstGeom prst="roundRect">
            <a:avLst>
              <a:gd name="adj" fmla="val 3468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4"/>
          <p:cNvSpPr/>
          <p:nvPr/>
        </p:nvSpPr>
        <p:spPr>
          <a:xfrm>
            <a:off x="9643943" y="2008584"/>
            <a:ext cx="4218861" cy="121920"/>
          </a:xfrm>
          <a:prstGeom prst="roundRect">
            <a:avLst>
              <a:gd name="adj" fmla="val 26983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5"/>
          <p:cNvSpPr/>
          <p:nvPr/>
        </p:nvSpPr>
        <p:spPr>
          <a:xfrm>
            <a:off x="11424404" y="1710095"/>
            <a:ext cx="657939" cy="657939"/>
          </a:xfrm>
          <a:prstGeom prst="roundRect">
            <a:avLst>
              <a:gd name="adj" fmla="val 138979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6"/>
          <p:cNvSpPr/>
          <p:nvPr/>
        </p:nvSpPr>
        <p:spPr>
          <a:xfrm>
            <a:off x="11621810" y="1874520"/>
            <a:ext cx="26312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050" dirty="0"/>
          </a:p>
        </p:txBody>
      </p:sp>
      <p:sp>
        <p:nvSpPr>
          <p:cNvPr id="21" name="Text 17"/>
          <p:cNvSpPr/>
          <p:nvPr/>
        </p:nvSpPr>
        <p:spPr>
          <a:xfrm>
            <a:off x="9893737" y="2587347"/>
            <a:ext cx="2979539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Future Improvements</a:t>
            </a:r>
            <a:endParaRPr lang="en-US" sz="2150" dirty="0"/>
          </a:p>
        </p:txBody>
      </p:sp>
      <p:sp>
        <p:nvSpPr>
          <p:cNvPr id="22" name="Text 18"/>
          <p:cNvSpPr/>
          <p:nvPr/>
        </p:nvSpPr>
        <p:spPr>
          <a:xfrm>
            <a:off x="9893737" y="3061573"/>
            <a:ext cx="3719274" cy="1403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 scheduled scraping, integrate with APIs (if available), add sentiment analysis on reviews, and expand to more car brands/websites.</a:t>
            </a:r>
            <a:endParaRPr lang="en-US" sz="1700" dirty="0"/>
          </a:p>
        </p:txBody>
      </p:sp>
      <p:pic>
        <p:nvPicPr>
          <p:cNvPr id="2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3737" y="4711779"/>
            <a:ext cx="3719274" cy="254472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633</Words>
  <Application>Microsoft Office PowerPoint</Application>
  <PresentationFormat>Custom</PresentationFormat>
  <Paragraphs>98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Consolas</vt:lpstr>
      <vt:lpstr>Arial</vt:lpstr>
      <vt:lpstr>Gelasio Semi Bold</vt:lpstr>
      <vt:lpstr>Gelasio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Chaitanya jogi</cp:lastModifiedBy>
  <cp:revision>6</cp:revision>
  <dcterms:created xsi:type="dcterms:W3CDTF">2025-11-27T13:20:31Z</dcterms:created>
  <dcterms:modified xsi:type="dcterms:W3CDTF">2025-11-27T14:32:38Z</dcterms:modified>
</cp:coreProperties>
</file>